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1" r:id="rId4"/>
    <p:sldId id="258" r:id="rId5"/>
    <p:sldId id="262" r:id="rId6"/>
    <p:sldId id="267" r:id="rId7"/>
    <p:sldId id="259" r:id="rId8"/>
    <p:sldId id="269" r:id="rId9"/>
    <p:sldId id="266" r:id="rId10"/>
    <p:sldId id="264" r:id="rId11"/>
    <p:sldId id="268" r:id="rId12"/>
    <p:sldId id="272" r:id="rId13"/>
    <p:sldId id="265" r:id="rId14"/>
    <p:sldId id="270" r:id="rId15"/>
  </p:sldIdLst>
  <p:sldSz cx="9144000" cy="6858000" type="screen4x3"/>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02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PT" smtClean="0"/>
              <a:t>Clique para editar o estilo</a:t>
            </a:r>
            <a:endParaRPr lang="pt-PT"/>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Faça clique para editar o estilo</a:t>
            </a:r>
            <a:endParaRPr lang="pt-PT"/>
          </a:p>
        </p:txBody>
      </p:sp>
      <p:sp>
        <p:nvSpPr>
          <p:cNvPr id="4" name="Marcador de Posição da Data 3"/>
          <p:cNvSpPr>
            <a:spLocks noGrp="1"/>
          </p:cNvSpPr>
          <p:nvPr>
            <p:ph type="dt" sz="half" idx="10"/>
          </p:nvPr>
        </p:nvSpPr>
        <p:spPr/>
        <p:txBody>
          <a:bodyPr/>
          <a:lstStyle/>
          <a:p>
            <a:fld id="{0C33746F-5ABA-4D39-BC6E-D00D29ED27B8}" type="datetimeFigureOut">
              <a:rPr lang="pt-PT" smtClean="0"/>
              <a:t>26/11/2021</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26A9034F-51FE-44B4-BA87-0A3380F5EFFE}" type="slidenum">
              <a:rPr lang="pt-PT" smtClean="0"/>
              <a:t>‹nº›</a:t>
            </a:fld>
            <a:endParaRPr lang="pt-PT"/>
          </a:p>
        </p:txBody>
      </p:sp>
    </p:spTree>
    <p:extLst>
      <p:ext uri="{BB962C8B-B14F-4D97-AF65-F5344CB8AC3E}">
        <p14:creationId xmlns:p14="http://schemas.microsoft.com/office/powerpoint/2010/main" val="3998066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0C33746F-5ABA-4D39-BC6E-D00D29ED27B8}" type="datetimeFigureOut">
              <a:rPr lang="pt-PT" smtClean="0"/>
              <a:t>26/11/2021</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26A9034F-51FE-44B4-BA87-0A3380F5EFFE}" type="slidenum">
              <a:rPr lang="pt-PT" smtClean="0"/>
              <a:t>‹nº›</a:t>
            </a:fld>
            <a:endParaRPr lang="pt-PT"/>
          </a:p>
        </p:txBody>
      </p:sp>
    </p:spTree>
    <p:extLst>
      <p:ext uri="{BB962C8B-B14F-4D97-AF65-F5344CB8AC3E}">
        <p14:creationId xmlns:p14="http://schemas.microsoft.com/office/powerpoint/2010/main" val="3946953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457200" y="274638"/>
            <a:ext cx="6019800" cy="5851525"/>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0C33746F-5ABA-4D39-BC6E-D00D29ED27B8}" type="datetimeFigureOut">
              <a:rPr lang="pt-PT" smtClean="0"/>
              <a:t>26/11/2021</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26A9034F-51FE-44B4-BA87-0A3380F5EFFE}" type="slidenum">
              <a:rPr lang="pt-PT" smtClean="0"/>
              <a:t>‹nº›</a:t>
            </a:fld>
            <a:endParaRPr lang="pt-PT"/>
          </a:p>
        </p:txBody>
      </p:sp>
    </p:spTree>
    <p:extLst>
      <p:ext uri="{BB962C8B-B14F-4D97-AF65-F5344CB8AC3E}">
        <p14:creationId xmlns:p14="http://schemas.microsoft.com/office/powerpoint/2010/main" val="2746254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0C33746F-5ABA-4D39-BC6E-D00D29ED27B8}" type="datetimeFigureOut">
              <a:rPr lang="pt-PT" smtClean="0"/>
              <a:t>26/11/2021</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26A9034F-51FE-44B4-BA87-0A3380F5EFFE}" type="slidenum">
              <a:rPr lang="pt-PT" smtClean="0"/>
              <a:t>‹nº›</a:t>
            </a:fld>
            <a:endParaRPr lang="pt-PT"/>
          </a:p>
        </p:txBody>
      </p:sp>
    </p:spTree>
    <p:extLst>
      <p:ext uri="{BB962C8B-B14F-4D97-AF65-F5344CB8AC3E}">
        <p14:creationId xmlns:p14="http://schemas.microsoft.com/office/powerpoint/2010/main" val="2816126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Marcador de Posição da Data 3"/>
          <p:cNvSpPr>
            <a:spLocks noGrp="1"/>
          </p:cNvSpPr>
          <p:nvPr>
            <p:ph type="dt" sz="half" idx="10"/>
          </p:nvPr>
        </p:nvSpPr>
        <p:spPr/>
        <p:txBody>
          <a:bodyPr/>
          <a:lstStyle/>
          <a:p>
            <a:fld id="{0C33746F-5ABA-4D39-BC6E-D00D29ED27B8}" type="datetimeFigureOut">
              <a:rPr lang="pt-PT" smtClean="0"/>
              <a:t>26/11/2021</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26A9034F-51FE-44B4-BA87-0A3380F5EFFE}" type="slidenum">
              <a:rPr lang="pt-PT" smtClean="0"/>
              <a:t>‹nº›</a:t>
            </a:fld>
            <a:endParaRPr lang="pt-PT"/>
          </a:p>
        </p:txBody>
      </p:sp>
    </p:spTree>
    <p:extLst>
      <p:ext uri="{BB962C8B-B14F-4D97-AF65-F5344CB8AC3E}">
        <p14:creationId xmlns:p14="http://schemas.microsoft.com/office/powerpoint/2010/main" val="2328447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4"/>
          <p:cNvSpPr>
            <a:spLocks noGrp="1"/>
          </p:cNvSpPr>
          <p:nvPr>
            <p:ph type="dt" sz="half" idx="10"/>
          </p:nvPr>
        </p:nvSpPr>
        <p:spPr/>
        <p:txBody>
          <a:bodyPr/>
          <a:lstStyle/>
          <a:p>
            <a:fld id="{0C33746F-5ABA-4D39-BC6E-D00D29ED27B8}" type="datetimeFigureOut">
              <a:rPr lang="pt-PT" smtClean="0"/>
              <a:t>26/11/2021</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26A9034F-51FE-44B4-BA87-0A3380F5EFFE}" type="slidenum">
              <a:rPr lang="pt-PT" smtClean="0"/>
              <a:t>‹nº›</a:t>
            </a:fld>
            <a:endParaRPr lang="pt-PT"/>
          </a:p>
        </p:txBody>
      </p:sp>
    </p:spTree>
    <p:extLst>
      <p:ext uri="{BB962C8B-B14F-4D97-AF65-F5344CB8AC3E}">
        <p14:creationId xmlns:p14="http://schemas.microsoft.com/office/powerpoint/2010/main" val="3580125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6"/>
          <p:cNvSpPr>
            <a:spLocks noGrp="1"/>
          </p:cNvSpPr>
          <p:nvPr>
            <p:ph type="dt" sz="half" idx="10"/>
          </p:nvPr>
        </p:nvSpPr>
        <p:spPr/>
        <p:txBody>
          <a:bodyPr/>
          <a:lstStyle/>
          <a:p>
            <a:fld id="{0C33746F-5ABA-4D39-BC6E-D00D29ED27B8}" type="datetimeFigureOut">
              <a:rPr lang="pt-PT" smtClean="0"/>
              <a:t>26/11/2021</a:t>
            </a:fld>
            <a:endParaRPr lang="pt-PT"/>
          </a:p>
        </p:txBody>
      </p:sp>
      <p:sp>
        <p:nvSpPr>
          <p:cNvPr id="8" name="Marcador de Posição do Rodapé 7"/>
          <p:cNvSpPr>
            <a:spLocks noGrp="1"/>
          </p:cNvSpPr>
          <p:nvPr>
            <p:ph type="ftr" sz="quarter" idx="11"/>
          </p:nvPr>
        </p:nvSpPr>
        <p:spPr/>
        <p:txBody>
          <a:bodyPr/>
          <a:lstStyle/>
          <a:p>
            <a:endParaRPr lang="pt-PT"/>
          </a:p>
        </p:txBody>
      </p:sp>
      <p:sp>
        <p:nvSpPr>
          <p:cNvPr id="9" name="Marcador de Posição do Número do Diapositivo 8"/>
          <p:cNvSpPr>
            <a:spLocks noGrp="1"/>
          </p:cNvSpPr>
          <p:nvPr>
            <p:ph type="sldNum" sz="quarter" idx="12"/>
          </p:nvPr>
        </p:nvSpPr>
        <p:spPr/>
        <p:txBody>
          <a:bodyPr/>
          <a:lstStyle/>
          <a:p>
            <a:fld id="{26A9034F-51FE-44B4-BA87-0A3380F5EFFE}" type="slidenum">
              <a:rPr lang="pt-PT" smtClean="0"/>
              <a:t>‹nº›</a:t>
            </a:fld>
            <a:endParaRPr lang="pt-PT"/>
          </a:p>
        </p:txBody>
      </p:sp>
    </p:spTree>
    <p:extLst>
      <p:ext uri="{BB962C8B-B14F-4D97-AF65-F5344CB8AC3E}">
        <p14:creationId xmlns:p14="http://schemas.microsoft.com/office/powerpoint/2010/main" val="840432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a Data 2"/>
          <p:cNvSpPr>
            <a:spLocks noGrp="1"/>
          </p:cNvSpPr>
          <p:nvPr>
            <p:ph type="dt" sz="half" idx="10"/>
          </p:nvPr>
        </p:nvSpPr>
        <p:spPr/>
        <p:txBody>
          <a:bodyPr/>
          <a:lstStyle/>
          <a:p>
            <a:fld id="{0C33746F-5ABA-4D39-BC6E-D00D29ED27B8}" type="datetimeFigureOut">
              <a:rPr lang="pt-PT" smtClean="0"/>
              <a:t>26/11/2021</a:t>
            </a:fld>
            <a:endParaRPr lang="pt-PT"/>
          </a:p>
        </p:txBody>
      </p:sp>
      <p:sp>
        <p:nvSpPr>
          <p:cNvPr id="4" name="Marcador de Posição do Rodapé 3"/>
          <p:cNvSpPr>
            <a:spLocks noGrp="1"/>
          </p:cNvSpPr>
          <p:nvPr>
            <p:ph type="ftr" sz="quarter" idx="11"/>
          </p:nvPr>
        </p:nvSpPr>
        <p:spPr/>
        <p:txBody>
          <a:bodyPr/>
          <a:lstStyle/>
          <a:p>
            <a:endParaRPr lang="pt-PT"/>
          </a:p>
        </p:txBody>
      </p:sp>
      <p:sp>
        <p:nvSpPr>
          <p:cNvPr id="5" name="Marcador de Posição do Número do Diapositivo 4"/>
          <p:cNvSpPr>
            <a:spLocks noGrp="1"/>
          </p:cNvSpPr>
          <p:nvPr>
            <p:ph type="sldNum" sz="quarter" idx="12"/>
          </p:nvPr>
        </p:nvSpPr>
        <p:spPr/>
        <p:txBody>
          <a:bodyPr/>
          <a:lstStyle/>
          <a:p>
            <a:fld id="{26A9034F-51FE-44B4-BA87-0A3380F5EFFE}" type="slidenum">
              <a:rPr lang="pt-PT" smtClean="0"/>
              <a:t>‹nº›</a:t>
            </a:fld>
            <a:endParaRPr lang="pt-PT"/>
          </a:p>
        </p:txBody>
      </p:sp>
    </p:spTree>
    <p:extLst>
      <p:ext uri="{BB962C8B-B14F-4D97-AF65-F5344CB8AC3E}">
        <p14:creationId xmlns:p14="http://schemas.microsoft.com/office/powerpoint/2010/main" val="3357580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0C33746F-5ABA-4D39-BC6E-D00D29ED27B8}" type="datetimeFigureOut">
              <a:rPr lang="pt-PT" smtClean="0"/>
              <a:t>26/11/2021</a:t>
            </a:fld>
            <a:endParaRPr lang="pt-PT"/>
          </a:p>
        </p:txBody>
      </p:sp>
      <p:sp>
        <p:nvSpPr>
          <p:cNvPr id="3" name="Marcador de Posição do Rodapé 2"/>
          <p:cNvSpPr>
            <a:spLocks noGrp="1"/>
          </p:cNvSpPr>
          <p:nvPr>
            <p:ph type="ftr" sz="quarter" idx="11"/>
          </p:nvPr>
        </p:nvSpPr>
        <p:spPr/>
        <p:txBody>
          <a:bodyPr/>
          <a:lstStyle/>
          <a:p>
            <a:endParaRPr lang="pt-PT"/>
          </a:p>
        </p:txBody>
      </p:sp>
      <p:sp>
        <p:nvSpPr>
          <p:cNvPr id="4" name="Marcador de Posição do Número do Diapositivo 3"/>
          <p:cNvSpPr>
            <a:spLocks noGrp="1"/>
          </p:cNvSpPr>
          <p:nvPr>
            <p:ph type="sldNum" sz="quarter" idx="12"/>
          </p:nvPr>
        </p:nvSpPr>
        <p:spPr/>
        <p:txBody>
          <a:bodyPr/>
          <a:lstStyle/>
          <a:p>
            <a:fld id="{26A9034F-51FE-44B4-BA87-0A3380F5EFFE}" type="slidenum">
              <a:rPr lang="pt-PT" smtClean="0"/>
              <a:t>‹nº›</a:t>
            </a:fld>
            <a:endParaRPr lang="pt-PT"/>
          </a:p>
        </p:txBody>
      </p:sp>
    </p:spTree>
    <p:extLst>
      <p:ext uri="{BB962C8B-B14F-4D97-AF65-F5344CB8AC3E}">
        <p14:creationId xmlns:p14="http://schemas.microsoft.com/office/powerpoint/2010/main" val="4238381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p>
            <a:fld id="{0C33746F-5ABA-4D39-BC6E-D00D29ED27B8}" type="datetimeFigureOut">
              <a:rPr lang="pt-PT" smtClean="0"/>
              <a:t>26/11/2021</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26A9034F-51FE-44B4-BA87-0A3380F5EFFE}" type="slidenum">
              <a:rPr lang="pt-PT" smtClean="0"/>
              <a:t>‹nº›</a:t>
            </a:fld>
            <a:endParaRPr lang="pt-PT"/>
          </a:p>
        </p:txBody>
      </p:sp>
    </p:spTree>
    <p:extLst>
      <p:ext uri="{BB962C8B-B14F-4D97-AF65-F5344CB8AC3E}">
        <p14:creationId xmlns:p14="http://schemas.microsoft.com/office/powerpoint/2010/main" val="3935724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p>
            <a:fld id="{0C33746F-5ABA-4D39-BC6E-D00D29ED27B8}" type="datetimeFigureOut">
              <a:rPr lang="pt-PT" smtClean="0"/>
              <a:t>26/11/2021</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26A9034F-51FE-44B4-BA87-0A3380F5EFFE}" type="slidenum">
              <a:rPr lang="pt-PT" smtClean="0"/>
              <a:t>‹nº›</a:t>
            </a:fld>
            <a:endParaRPr lang="pt-PT"/>
          </a:p>
        </p:txBody>
      </p:sp>
    </p:spTree>
    <p:extLst>
      <p:ext uri="{BB962C8B-B14F-4D97-AF65-F5344CB8AC3E}">
        <p14:creationId xmlns:p14="http://schemas.microsoft.com/office/powerpoint/2010/main" val="3319290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PT" smtClean="0"/>
              <a:t>Clique para editar o estilo</a:t>
            </a:r>
            <a:endParaRPr lang="pt-PT"/>
          </a:p>
        </p:txBody>
      </p:sp>
      <p:sp>
        <p:nvSpPr>
          <p:cNvPr id="3" name="Marcador de Posição do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33746F-5ABA-4D39-BC6E-D00D29ED27B8}" type="datetimeFigureOut">
              <a:rPr lang="pt-PT" smtClean="0"/>
              <a:t>26/11/2021</a:t>
            </a:fld>
            <a:endParaRPr lang="pt-PT"/>
          </a:p>
        </p:txBody>
      </p:sp>
      <p:sp>
        <p:nvSpPr>
          <p:cNvPr id="5" name="Marcador de Posição do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Marcador de Posição do Número do Diapositivo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A9034F-51FE-44B4-BA87-0A3380F5EFFE}" type="slidenum">
              <a:rPr lang="pt-PT" smtClean="0"/>
              <a:t>‹nº›</a:t>
            </a:fld>
            <a:endParaRPr lang="pt-PT"/>
          </a:p>
        </p:txBody>
      </p:sp>
    </p:spTree>
    <p:extLst>
      <p:ext uri="{BB962C8B-B14F-4D97-AF65-F5344CB8AC3E}">
        <p14:creationId xmlns:p14="http://schemas.microsoft.com/office/powerpoint/2010/main" val="28005213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erasmusmais@aehn.net" TargetMode="External"/><Relationship Id="rId1" Type="http://schemas.openxmlformats.org/officeDocument/2006/relationships/slideLayout" Target="../slideLayouts/slideLayout1.xml"/><Relationship Id="rId4" Type="http://schemas.openxmlformats.org/officeDocument/2006/relationships/image" Target="../media/image3.jfif"/></Relationships>
</file>

<file path=ppt/slides/_rels/slide14.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https://forms.office.com/r/2Rh4LPE2H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02408" y="548680"/>
            <a:ext cx="7772400" cy="1470025"/>
          </a:xfrm>
        </p:spPr>
        <p:txBody>
          <a:bodyPr/>
          <a:lstStyle/>
          <a:p>
            <a:r>
              <a:rPr lang="pt-PT" dirty="0" err="1" smtClean="0"/>
              <a:t>Projetos</a:t>
            </a:r>
            <a:r>
              <a:rPr lang="pt-PT" dirty="0" smtClean="0"/>
              <a:t> internacionais -mobilidades de aprendizagens</a:t>
            </a:r>
            <a:endParaRPr lang="pt-PT" dirty="0"/>
          </a:p>
        </p:txBody>
      </p:sp>
      <p:sp>
        <p:nvSpPr>
          <p:cNvPr id="3" name="Subtítulo 2"/>
          <p:cNvSpPr>
            <a:spLocks noGrp="1"/>
          </p:cNvSpPr>
          <p:nvPr>
            <p:ph type="subTitle" idx="1"/>
          </p:nvPr>
        </p:nvSpPr>
        <p:spPr>
          <a:xfrm>
            <a:off x="1371600" y="5013176"/>
            <a:ext cx="6400800" cy="625624"/>
          </a:xfrm>
        </p:spPr>
        <p:txBody>
          <a:bodyPr/>
          <a:lstStyle/>
          <a:p>
            <a:r>
              <a:rPr lang="pt-PT" dirty="0" smtClean="0">
                <a:solidFill>
                  <a:schemeClr val="tx1"/>
                </a:solidFill>
              </a:rPr>
              <a:t>26 </a:t>
            </a:r>
            <a:r>
              <a:rPr lang="pt-PT" dirty="0" err="1" smtClean="0">
                <a:solidFill>
                  <a:schemeClr val="tx1"/>
                </a:solidFill>
              </a:rPr>
              <a:t>novembro</a:t>
            </a:r>
            <a:r>
              <a:rPr lang="pt-PT" dirty="0" smtClean="0">
                <a:solidFill>
                  <a:schemeClr val="tx1"/>
                </a:solidFill>
              </a:rPr>
              <a:t> 2021</a:t>
            </a:r>
            <a:endParaRPr lang="pt-PT" dirty="0">
              <a:solidFill>
                <a:schemeClr val="tx1"/>
              </a:solidFill>
            </a:endParaRP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5408" y="2717672"/>
            <a:ext cx="5486400" cy="1566672"/>
          </a:xfrm>
          <a:prstGeom prst="rect">
            <a:avLst/>
          </a:prstGeom>
        </p:spPr>
      </p:pic>
    </p:spTree>
    <p:extLst>
      <p:ext uri="{BB962C8B-B14F-4D97-AF65-F5344CB8AC3E}">
        <p14:creationId xmlns:p14="http://schemas.microsoft.com/office/powerpoint/2010/main" val="22711301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smtClean="0"/>
              <a:t>Página </a:t>
            </a:r>
            <a:r>
              <a:rPr lang="pt-PT" dirty="0" err="1" smtClean="0"/>
              <a:t>Facebook</a:t>
            </a:r>
            <a:endParaRPr lang="pt-PT" dirty="0"/>
          </a:p>
        </p:txBody>
      </p:sp>
      <p:pic>
        <p:nvPicPr>
          <p:cNvPr id="307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5035" t="22854" r="5893" b="20918"/>
          <a:stretch/>
        </p:blipFill>
        <p:spPr bwMode="auto">
          <a:xfrm>
            <a:off x="467544" y="1700808"/>
            <a:ext cx="8203889" cy="439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6101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3568" y="2924944"/>
            <a:ext cx="7772400" cy="1470025"/>
          </a:xfrm>
        </p:spPr>
        <p:txBody>
          <a:bodyPr/>
          <a:lstStyle/>
          <a:p>
            <a:r>
              <a:rPr lang="pt-PT" dirty="0" smtClean="0"/>
              <a:t>Testemunhos</a:t>
            </a:r>
            <a:endParaRPr lang="pt-PT"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404664"/>
            <a:ext cx="2383160" cy="680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Image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8224" y="309993"/>
            <a:ext cx="2032000" cy="869950"/>
          </a:xfrm>
          <a:prstGeom prst="rect">
            <a:avLst/>
          </a:prstGeom>
        </p:spPr>
      </p:pic>
    </p:spTree>
    <p:extLst>
      <p:ext uri="{BB962C8B-B14F-4D97-AF65-F5344CB8AC3E}">
        <p14:creationId xmlns:p14="http://schemas.microsoft.com/office/powerpoint/2010/main" val="318653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3568" y="2924944"/>
            <a:ext cx="7772400" cy="1470025"/>
          </a:xfrm>
        </p:spPr>
        <p:txBody>
          <a:bodyPr/>
          <a:lstStyle/>
          <a:p>
            <a:r>
              <a:rPr lang="pt-PT" dirty="0" smtClean="0"/>
              <a:t>FOTOS</a:t>
            </a:r>
            <a:endParaRPr lang="pt-PT"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404664"/>
            <a:ext cx="2383160" cy="680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Image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8224" y="309993"/>
            <a:ext cx="2032000" cy="869950"/>
          </a:xfrm>
          <a:prstGeom prst="rect">
            <a:avLst/>
          </a:prstGeom>
        </p:spPr>
      </p:pic>
    </p:spTree>
    <p:extLst>
      <p:ext uri="{BB962C8B-B14F-4D97-AF65-F5344CB8AC3E}">
        <p14:creationId xmlns:p14="http://schemas.microsoft.com/office/powerpoint/2010/main" val="1341577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739244" y="908720"/>
            <a:ext cx="3848980" cy="1470025"/>
          </a:xfrm>
        </p:spPr>
        <p:txBody>
          <a:bodyPr/>
          <a:lstStyle/>
          <a:p>
            <a:r>
              <a:rPr lang="pt-PT" dirty="0" err="1" smtClean="0"/>
              <a:t>Contatos</a:t>
            </a:r>
            <a:endParaRPr lang="pt-PT" dirty="0"/>
          </a:p>
        </p:txBody>
      </p:sp>
      <p:sp>
        <p:nvSpPr>
          <p:cNvPr id="3" name="Subtítulo 2"/>
          <p:cNvSpPr>
            <a:spLocks noGrp="1"/>
          </p:cNvSpPr>
          <p:nvPr>
            <p:ph type="subTitle" idx="1"/>
          </p:nvPr>
        </p:nvSpPr>
        <p:spPr>
          <a:xfrm>
            <a:off x="1475656" y="2348880"/>
            <a:ext cx="6400800" cy="3528392"/>
          </a:xfrm>
        </p:spPr>
        <p:txBody>
          <a:bodyPr>
            <a:normAutofit/>
          </a:bodyPr>
          <a:lstStyle/>
          <a:p>
            <a:r>
              <a:rPr lang="pt-PT" dirty="0" smtClean="0">
                <a:solidFill>
                  <a:schemeClr val="tx1"/>
                </a:solidFill>
                <a:hlinkClick r:id="rId2"/>
              </a:rPr>
              <a:t>erasmusmais@aehn.net</a:t>
            </a:r>
            <a:endParaRPr lang="pt-PT" dirty="0" smtClean="0">
              <a:solidFill>
                <a:schemeClr val="tx1"/>
              </a:solidFill>
            </a:endParaRPr>
          </a:p>
          <a:p>
            <a:endParaRPr lang="pt-PT" dirty="0">
              <a:solidFill>
                <a:schemeClr val="tx1"/>
              </a:solidFill>
            </a:endParaRPr>
          </a:p>
          <a:p>
            <a:r>
              <a:rPr lang="pt-PT" b="1" dirty="0" smtClean="0">
                <a:solidFill>
                  <a:schemeClr val="tx1"/>
                </a:solidFill>
              </a:rPr>
              <a:t>Equipa Erasmus + AEHN</a:t>
            </a:r>
          </a:p>
          <a:p>
            <a:r>
              <a:rPr lang="pt-PT" dirty="0" smtClean="0">
                <a:solidFill>
                  <a:schemeClr val="tx1"/>
                </a:solidFill>
              </a:rPr>
              <a:t>Profª Rita Costa</a:t>
            </a:r>
          </a:p>
          <a:p>
            <a:r>
              <a:rPr lang="pt-PT" dirty="0" smtClean="0">
                <a:solidFill>
                  <a:schemeClr val="tx1"/>
                </a:solidFill>
              </a:rPr>
              <a:t>Profª Cristina Martins</a:t>
            </a:r>
          </a:p>
          <a:p>
            <a:r>
              <a:rPr lang="pt-PT" dirty="0" smtClean="0">
                <a:solidFill>
                  <a:schemeClr val="tx1"/>
                </a:solidFill>
              </a:rPr>
              <a:t>Profª Célia Reis</a:t>
            </a:r>
            <a:endParaRPr lang="pt-PT" dirty="0">
              <a:solidFill>
                <a:schemeClr val="tx1"/>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404664"/>
            <a:ext cx="2383160" cy="680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Imagem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8224" y="309993"/>
            <a:ext cx="2032000" cy="869950"/>
          </a:xfrm>
          <a:prstGeom prst="rect">
            <a:avLst/>
          </a:prstGeom>
        </p:spPr>
      </p:pic>
    </p:spTree>
    <p:extLst>
      <p:ext uri="{BB962C8B-B14F-4D97-AF65-F5344CB8AC3E}">
        <p14:creationId xmlns:p14="http://schemas.microsoft.com/office/powerpoint/2010/main" val="16322392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3568" y="2924944"/>
            <a:ext cx="7772400" cy="1470025"/>
          </a:xfrm>
        </p:spPr>
        <p:txBody>
          <a:bodyPr/>
          <a:lstStyle/>
          <a:p>
            <a:r>
              <a:rPr lang="pt-PT" dirty="0" smtClean="0"/>
              <a:t>Obrigada</a:t>
            </a:r>
            <a:endParaRPr lang="pt-PT"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404664"/>
            <a:ext cx="2383160" cy="680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Image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8224" y="309993"/>
            <a:ext cx="2032000" cy="869950"/>
          </a:xfrm>
          <a:prstGeom prst="rect">
            <a:avLst/>
          </a:prstGeom>
        </p:spPr>
      </p:pic>
    </p:spTree>
    <p:extLst>
      <p:ext uri="{BB962C8B-B14F-4D97-AF65-F5344CB8AC3E}">
        <p14:creationId xmlns:p14="http://schemas.microsoft.com/office/powerpoint/2010/main" val="80631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467544" y="2276872"/>
            <a:ext cx="8152680" cy="4104456"/>
          </a:xfrm>
        </p:spPr>
        <p:txBody>
          <a:bodyPr>
            <a:normAutofit fontScale="92500" lnSpcReduction="10000"/>
          </a:bodyPr>
          <a:lstStyle/>
          <a:p>
            <a:pPr algn="l"/>
            <a:r>
              <a:rPr lang="pt-PT" sz="2800" dirty="0" err="1" smtClean="0">
                <a:solidFill>
                  <a:schemeClr val="tx1"/>
                </a:solidFill>
              </a:rPr>
              <a:t>Objetivos</a:t>
            </a:r>
            <a:r>
              <a:rPr lang="pt-PT" sz="2800" dirty="0" smtClean="0">
                <a:solidFill>
                  <a:schemeClr val="tx1"/>
                </a:solidFill>
              </a:rPr>
              <a:t>:</a:t>
            </a:r>
          </a:p>
          <a:p>
            <a:pPr marL="457200" indent="-457200" algn="l">
              <a:buFont typeface="Wingdings" panose="05000000000000000000" pitchFamily="2" charset="2"/>
              <a:buChar char="v"/>
            </a:pPr>
            <a:r>
              <a:rPr lang="pt-PT" sz="2400" dirty="0" smtClean="0">
                <a:solidFill>
                  <a:schemeClr val="tx1"/>
                </a:solidFill>
              </a:rPr>
              <a:t>Melhorar os conhecimentos, competências e qualificações dos alunos dos cursos profissionais, através de experiências em contexto de trabalho;</a:t>
            </a:r>
          </a:p>
          <a:p>
            <a:pPr marL="457200" indent="-457200" algn="l">
              <a:buFont typeface="Wingdings" panose="05000000000000000000" pitchFamily="2" charset="2"/>
              <a:buChar char="v"/>
            </a:pPr>
            <a:r>
              <a:rPr lang="pt-PT" sz="2400" dirty="0" smtClean="0">
                <a:solidFill>
                  <a:schemeClr val="tx1"/>
                </a:solidFill>
              </a:rPr>
              <a:t>Facilitar o desenvolvimento pessoal, o </a:t>
            </a:r>
            <a:r>
              <a:rPr lang="pt-PT" sz="2400" dirty="0" err="1" smtClean="0">
                <a:solidFill>
                  <a:schemeClr val="tx1"/>
                </a:solidFill>
              </a:rPr>
              <a:t>contato</a:t>
            </a:r>
            <a:r>
              <a:rPr lang="pt-PT" sz="2400" dirty="0" smtClean="0">
                <a:solidFill>
                  <a:schemeClr val="tx1"/>
                </a:solidFill>
              </a:rPr>
              <a:t> com outras culturas, a gestão dos recursos financeiros, a gestão de emoções, a gestão do espaço partilhado e responsabilidade nas tarefas domésticas;</a:t>
            </a:r>
          </a:p>
          <a:p>
            <a:pPr marL="457200" indent="-457200" algn="l">
              <a:buFont typeface="Wingdings" panose="05000000000000000000" pitchFamily="2" charset="2"/>
              <a:buChar char="v"/>
            </a:pPr>
            <a:r>
              <a:rPr lang="pt-PT" sz="2400" dirty="0" smtClean="0">
                <a:solidFill>
                  <a:schemeClr val="tx1"/>
                </a:solidFill>
              </a:rPr>
              <a:t>Conhecimento de uma nova língua e/ou melhoramento das competências linguísticas na língua inglesa;</a:t>
            </a:r>
          </a:p>
          <a:p>
            <a:pPr marL="457200" indent="-457200" algn="l">
              <a:buFont typeface="Wingdings" panose="05000000000000000000" pitchFamily="2" charset="2"/>
              <a:buChar char="v"/>
            </a:pPr>
            <a:r>
              <a:rPr lang="pt-PT" sz="2400" dirty="0" smtClean="0">
                <a:solidFill>
                  <a:schemeClr val="tx1"/>
                </a:solidFill>
              </a:rPr>
              <a:t> Melhorar a empregabilidade dos jovens participantes.</a:t>
            </a:r>
            <a:endParaRPr lang="pt-PT" sz="2400" dirty="0">
              <a:solidFill>
                <a:schemeClr val="tx1"/>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404664"/>
            <a:ext cx="2383160" cy="680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Image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8224" y="309993"/>
            <a:ext cx="2032000" cy="869950"/>
          </a:xfrm>
          <a:prstGeom prst="rect">
            <a:avLst/>
          </a:prstGeom>
        </p:spPr>
      </p:pic>
      <p:sp>
        <p:nvSpPr>
          <p:cNvPr id="5" name="Título 4"/>
          <p:cNvSpPr>
            <a:spLocks noGrp="1"/>
          </p:cNvSpPr>
          <p:nvPr>
            <p:ph type="ctrTitle"/>
          </p:nvPr>
        </p:nvSpPr>
        <p:spPr>
          <a:xfrm>
            <a:off x="827584" y="1179943"/>
            <a:ext cx="7200800" cy="1010543"/>
          </a:xfrm>
        </p:spPr>
        <p:txBody>
          <a:bodyPr>
            <a:normAutofit/>
          </a:bodyPr>
          <a:lstStyle/>
          <a:p>
            <a:r>
              <a:rPr lang="pt-PT" sz="2800" dirty="0" err="1" smtClean="0"/>
              <a:t>Projetos</a:t>
            </a:r>
            <a:r>
              <a:rPr lang="pt-PT" sz="2800" dirty="0" smtClean="0"/>
              <a:t> de Mobilidades internacionais financiados pela Comunidade Europeia</a:t>
            </a:r>
            <a:endParaRPr lang="pt-PT" sz="2800" dirty="0"/>
          </a:p>
        </p:txBody>
      </p:sp>
    </p:spTree>
    <p:extLst>
      <p:ext uri="{BB962C8B-B14F-4D97-AF65-F5344CB8AC3E}">
        <p14:creationId xmlns:p14="http://schemas.microsoft.com/office/powerpoint/2010/main" val="65699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55576" y="2852936"/>
            <a:ext cx="8208912" cy="3024336"/>
          </a:xfrm>
        </p:spPr>
        <p:txBody>
          <a:bodyPr>
            <a:normAutofit/>
          </a:bodyPr>
          <a:lstStyle/>
          <a:p>
            <a:pPr algn="l"/>
            <a:r>
              <a:rPr lang="pt-PT" sz="2800" dirty="0" smtClean="0"/>
              <a:t>15 Vagas </a:t>
            </a:r>
            <a:r>
              <a:rPr lang="pt-PT" sz="2800" dirty="0" err="1" smtClean="0"/>
              <a:t>ErasmusPro</a:t>
            </a:r>
            <a:r>
              <a:rPr lang="pt-PT" sz="2800" dirty="0" smtClean="0"/>
              <a:t> – 100 dias (14 semanas):</a:t>
            </a:r>
            <a:br>
              <a:rPr lang="pt-PT" sz="2800" dirty="0" smtClean="0"/>
            </a:br>
            <a:r>
              <a:rPr lang="pt-PT" sz="2800" dirty="0"/>
              <a:t/>
            </a:r>
            <a:br>
              <a:rPr lang="pt-PT" sz="2800" dirty="0"/>
            </a:br>
            <a:r>
              <a:rPr lang="pt-PT" sz="2800" dirty="0" smtClean="0"/>
              <a:t>Espanha, França, República Checa, Turquia, ….</a:t>
            </a:r>
            <a:br>
              <a:rPr lang="pt-PT" sz="2800" dirty="0" smtClean="0"/>
            </a:br>
            <a:endParaRPr lang="pt-PT" sz="28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404664"/>
            <a:ext cx="2383160" cy="680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Image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8224" y="309993"/>
            <a:ext cx="2032000" cy="869950"/>
          </a:xfrm>
          <a:prstGeom prst="rect">
            <a:avLst/>
          </a:prstGeom>
        </p:spPr>
      </p:pic>
      <p:sp>
        <p:nvSpPr>
          <p:cNvPr id="7" name="CaixaDeTexto 6"/>
          <p:cNvSpPr txBox="1"/>
          <p:nvPr/>
        </p:nvSpPr>
        <p:spPr>
          <a:xfrm>
            <a:off x="899592" y="1628800"/>
            <a:ext cx="7560840" cy="1261884"/>
          </a:xfrm>
          <a:prstGeom prst="rect">
            <a:avLst/>
          </a:prstGeom>
          <a:noFill/>
        </p:spPr>
        <p:txBody>
          <a:bodyPr wrap="square" rtlCol="0">
            <a:spAutoFit/>
          </a:bodyPr>
          <a:lstStyle/>
          <a:p>
            <a:r>
              <a:rPr lang="pt-PT" sz="4800" dirty="0" smtClean="0">
                <a:solidFill>
                  <a:prstClr val="black"/>
                </a:solidFill>
              </a:rPr>
              <a:t>“Torres Vedras</a:t>
            </a:r>
            <a:r>
              <a:rPr lang="pt-PT" sz="4800" i="1" dirty="0" smtClean="0">
                <a:solidFill>
                  <a:prstClr val="black"/>
                </a:solidFill>
              </a:rPr>
              <a:t> in </a:t>
            </a:r>
            <a:r>
              <a:rPr lang="pt-PT" sz="4800" dirty="0" err="1" smtClean="0">
                <a:solidFill>
                  <a:prstClr val="black"/>
                </a:solidFill>
              </a:rPr>
              <a:t>Europe</a:t>
            </a:r>
            <a:r>
              <a:rPr lang="pt-PT" sz="4800" dirty="0" smtClean="0">
                <a:solidFill>
                  <a:prstClr val="black"/>
                </a:solidFill>
              </a:rPr>
              <a:t> VI”</a:t>
            </a:r>
          </a:p>
          <a:p>
            <a:pPr algn="ctr"/>
            <a:r>
              <a:rPr lang="pt-PT" sz="2800" dirty="0" err="1" smtClean="0">
                <a:solidFill>
                  <a:prstClr val="black"/>
                </a:solidFill>
              </a:rPr>
              <a:t>Proj</a:t>
            </a:r>
            <a:r>
              <a:rPr lang="pt-PT" sz="2800" dirty="0" smtClean="0">
                <a:solidFill>
                  <a:prstClr val="black"/>
                </a:solidFill>
              </a:rPr>
              <a:t>. nº 2021-1-PT01-KA121-09949</a:t>
            </a:r>
            <a:endParaRPr lang="pt-PT" sz="2800" dirty="0">
              <a:solidFill>
                <a:prstClr val="black"/>
              </a:solidFill>
            </a:endParaRPr>
          </a:p>
        </p:txBody>
      </p:sp>
    </p:spTree>
    <p:extLst>
      <p:ext uri="{BB962C8B-B14F-4D97-AF65-F5344CB8AC3E}">
        <p14:creationId xmlns:p14="http://schemas.microsoft.com/office/powerpoint/2010/main" val="2821072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55576" y="2852936"/>
            <a:ext cx="8208912" cy="3024336"/>
          </a:xfrm>
        </p:spPr>
        <p:txBody>
          <a:bodyPr>
            <a:normAutofit/>
          </a:bodyPr>
          <a:lstStyle/>
          <a:p>
            <a:pPr algn="l"/>
            <a:r>
              <a:rPr lang="pt-PT" sz="2800" dirty="0" smtClean="0"/>
              <a:t>6 Vagas </a:t>
            </a:r>
            <a:r>
              <a:rPr lang="pt-PT" sz="2800" dirty="0" err="1" smtClean="0"/>
              <a:t>ErasmusPro</a:t>
            </a:r>
            <a:r>
              <a:rPr lang="pt-PT" sz="2800" dirty="0" smtClean="0"/>
              <a:t> – 98 dias (14 semanas):</a:t>
            </a:r>
            <a:br>
              <a:rPr lang="pt-PT" sz="2800" dirty="0" smtClean="0"/>
            </a:br>
            <a:r>
              <a:rPr lang="pt-PT" sz="2800" dirty="0"/>
              <a:t/>
            </a:r>
            <a:br>
              <a:rPr lang="pt-PT" sz="2800" dirty="0"/>
            </a:br>
            <a:r>
              <a:rPr lang="pt-PT" sz="2800" dirty="0" smtClean="0"/>
              <a:t>4 mobilidades Estónia - </a:t>
            </a:r>
            <a:r>
              <a:rPr lang="pt-PT" sz="2800" dirty="0" err="1" smtClean="0"/>
              <a:t>Viljandi</a:t>
            </a:r>
            <a:r>
              <a:rPr lang="pt-PT" sz="2800" dirty="0" smtClean="0"/>
              <a:t/>
            </a:r>
            <a:br>
              <a:rPr lang="pt-PT" sz="2800" dirty="0" smtClean="0"/>
            </a:br>
            <a:r>
              <a:rPr lang="pt-PT" sz="2800" dirty="0" smtClean="0"/>
              <a:t>2 mobilidades Holanda – </a:t>
            </a:r>
            <a:r>
              <a:rPr lang="pt-PT" sz="2800" dirty="0" err="1" smtClean="0"/>
              <a:t>Middelburg</a:t>
            </a:r>
            <a:r>
              <a:rPr lang="pt-PT" sz="2800" dirty="0" smtClean="0"/>
              <a:t/>
            </a:r>
            <a:br>
              <a:rPr lang="pt-PT" sz="2800" dirty="0" smtClean="0"/>
            </a:br>
            <a:endParaRPr lang="pt-PT" sz="28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404664"/>
            <a:ext cx="2383160" cy="680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Image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8224" y="309993"/>
            <a:ext cx="2032000" cy="869950"/>
          </a:xfrm>
          <a:prstGeom prst="rect">
            <a:avLst/>
          </a:prstGeom>
        </p:spPr>
      </p:pic>
      <p:sp>
        <p:nvSpPr>
          <p:cNvPr id="7" name="CaixaDeTexto 6"/>
          <p:cNvSpPr txBox="1"/>
          <p:nvPr/>
        </p:nvSpPr>
        <p:spPr>
          <a:xfrm>
            <a:off x="899592" y="1628800"/>
            <a:ext cx="7560840" cy="1261884"/>
          </a:xfrm>
          <a:prstGeom prst="rect">
            <a:avLst/>
          </a:prstGeom>
          <a:noFill/>
        </p:spPr>
        <p:txBody>
          <a:bodyPr wrap="square" rtlCol="0">
            <a:spAutoFit/>
          </a:bodyPr>
          <a:lstStyle/>
          <a:p>
            <a:r>
              <a:rPr lang="pt-PT" sz="4800" dirty="0" smtClean="0"/>
              <a:t>“Torres Vedras</a:t>
            </a:r>
            <a:r>
              <a:rPr lang="pt-PT" sz="4800" i="1" dirty="0" smtClean="0"/>
              <a:t> in </a:t>
            </a:r>
            <a:r>
              <a:rPr lang="pt-PT" sz="4800" dirty="0" err="1" smtClean="0"/>
              <a:t>Europe</a:t>
            </a:r>
            <a:r>
              <a:rPr lang="pt-PT" sz="4800" dirty="0" smtClean="0"/>
              <a:t> V”</a:t>
            </a:r>
          </a:p>
          <a:p>
            <a:pPr algn="ctr"/>
            <a:r>
              <a:rPr lang="pt-PT" sz="2800" dirty="0" err="1" smtClean="0"/>
              <a:t>Proj</a:t>
            </a:r>
            <a:r>
              <a:rPr lang="pt-PT" sz="2800" dirty="0" smtClean="0"/>
              <a:t>. nº 2020-1-PT01-KA102-078070</a:t>
            </a:r>
            <a:endParaRPr lang="pt-PT" sz="2800" dirty="0"/>
          </a:p>
        </p:txBody>
      </p:sp>
    </p:spTree>
    <p:extLst>
      <p:ext uri="{BB962C8B-B14F-4D97-AF65-F5344CB8AC3E}">
        <p14:creationId xmlns:p14="http://schemas.microsoft.com/office/powerpoint/2010/main" val="793252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55576" y="2780928"/>
            <a:ext cx="8208912" cy="3024336"/>
          </a:xfrm>
        </p:spPr>
        <p:txBody>
          <a:bodyPr>
            <a:normAutofit/>
          </a:bodyPr>
          <a:lstStyle/>
          <a:p>
            <a:pPr algn="l"/>
            <a:r>
              <a:rPr lang="pt-PT" sz="2800" dirty="0" smtClean="0"/>
              <a:t>Vagas </a:t>
            </a:r>
            <a:r>
              <a:rPr lang="pt-PT" sz="2800" dirty="0" err="1" smtClean="0"/>
              <a:t>ErasmusPro</a:t>
            </a:r>
            <a:r>
              <a:rPr lang="pt-PT" sz="2800" dirty="0" smtClean="0"/>
              <a:t> – 98 dias </a:t>
            </a:r>
            <a:r>
              <a:rPr lang="pt-PT" sz="2800" dirty="0">
                <a:solidFill>
                  <a:prstClr val="black"/>
                </a:solidFill>
              </a:rPr>
              <a:t>(14 semanas):</a:t>
            </a:r>
            <a:r>
              <a:rPr lang="pt-PT" sz="2800" dirty="0" smtClean="0"/>
              <a:t/>
            </a:r>
            <a:br>
              <a:rPr lang="pt-PT" sz="2800" dirty="0" smtClean="0"/>
            </a:br>
            <a:r>
              <a:rPr lang="pt-PT" sz="2800" dirty="0"/>
              <a:t/>
            </a:r>
            <a:br>
              <a:rPr lang="pt-PT" sz="2800" dirty="0"/>
            </a:br>
            <a:r>
              <a:rPr lang="pt-PT" sz="2800" dirty="0" smtClean="0"/>
              <a:t>3 mobilidades Alemanha – </a:t>
            </a:r>
            <a:r>
              <a:rPr lang="pt-PT" sz="2800" dirty="0" err="1" smtClean="0"/>
              <a:t>Liepzig</a:t>
            </a:r>
            <a:r>
              <a:rPr lang="pt-PT" sz="2800" dirty="0" smtClean="0"/>
              <a:t/>
            </a:r>
            <a:br>
              <a:rPr lang="pt-PT" sz="2800" dirty="0" smtClean="0"/>
            </a:br>
            <a:endParaRPr lang="pt-PT" sz="28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404664"/>
            <a:ext cx="2383160" cy="680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Image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8224" y="309993"/>
            <a:ext cx="2032000" cy="869950"/>
          </a:xfrm>
          <a:prstGeom prst="rect">
            <a:avLst/>
          </a:prstGeom>
        </p:spPr>
      </p:pic>
      <p:sp>
        <p:nvSpPr>
          <p:cNvPr id="7" name="CaixaDeTexto 6"/>
          <p:cNvSpPr txBox="1"/>
          <p:nvPr/>
        </p:nvSpPr>
        <p:spPr>
          <a:xfrm>
            <a:off x="899592" y="1628800"/>
            <a:ext cx="7560840" cy="1261884"/>
          </a:xfrm>
          <a:prstGeom prst="rect">
            <a:avLst/>
          </a:prstGeom>
          <a:noFill/>
        </p:spPr>
        <p:txBody>
          <a:bodyPr wrap="square" rtlCol="0">
            <a:spAutoFit/>
          </a:bodyPr>
          <a:lstStyle/>
          <a:p>
            <a:r>
              <a:rPr lang="pt-PT" sz="4800" dirty="0" smtClean="0"/>
              <a:t>“Torres Vedras</a:t>
            </a:r>
            <a:r>
              <a:rPr lang="pt-PT" sz="4800" i="1" dirty="0" smtClean="0"/>
              <a:t> in </a:t>
            </a:r>
            <a:r>
              <a:rPr lang="pt-PT" sz="4800" dirty="0" err="1" smtClean="0"/>
              <a:t>Europe</a:t>
            </a:r>
            <a:r>
              <a:rPr lang="pt-PT" sz="4800" dirty="0" smtClean="0"/>
              <a:t> IV”</a:t>
            </a:r>
          </a:p>
          <a:p>
            <a:pPr algn="ctr"/>
            <a:r>
              <a:rPr lang="pt-PT" sz="2800" dirty="0" err="1" smtClean="0"/>
              <a:t>Proj</a:t>
            </a:r>
            <a:r>
              <a:rPr lang="pt-PT" sz="2800" dirty="0" smtClean="0"/>
              <a:t>. nº 2019-1-PT01-KA102-060531</a:t>
            </a:r>
            <a:endParaRPr lang="pt-PT" sz="2800" dirty="0"/>
          </a:p>
        </p:txBody>
      </p:sp>
    </p:spTree>
    <p:extLst>
      <p:ext uri="{BB962C8B-B14F-4D97-AF65-F5344CB8AC3E}">
        <p14:creationId xmlns:p14="http://schemas.microsoft.com/office/powerpoint/2010/main" val="270219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3568" y="1412776"/>
            <a:ext cx="7772400" cy="4824536"/>
          </a:xfrm>
        </p:spPr>
        <p:txBody>
          <a:bodyPr>
            <a:normAutofit fontScale="90000"/>
          </a:bodyPr>
          <a:lstStyle/>
          <a:p>
            <a:pPr algn="l"/>
            <a:r>
              <a:rPr lang="pt-PT" sz="4000" dirty="0" smtClean="0"/>
              <a:t>Os alunos participantes:</a:t>
            </a:r>
            <a:br>
              <a:rPr lang="pt-PT" sz="4000" dirty="0" smtClean="0"/>
            </a:br>
            <a:r>
              <a:rPr lang="pt-PT" sz="2200" dirty="0" smtClean="0"/>
              <a:t>- Viajam sempre em grupos de 2 a 4 alunos</a:t>
            </a:r>
            <a:br>
              <a:rPr lang="pt-PT" sz="2200" dirty="0" smtClean="0"/>
            </a:br>
            <a:r>
              <a:rPr lang="pt-PT" sz="2200" dirty="0" smtClean="0"/>
              <a:t>- Partilham alojamento</a:t>
            </a:r>
            <a:br>
              <a:rPr lang="pt-PT" sz="2200" dirty="0" smtClean="0"/>
            </a:br>
            <a:r>
              <a:rPr lang="pt-PT" sz="2200" dirty="0" smtClean="0"/>
              <a:t>- Recebem uma bolsa (paga todas as despesas envolvidas)</a:t>
            </a:r>
            <a:br>
              <a:rPr lang="pt-PT" sz="2200" dirty="0" smtClean="0"/>
            </a:br>
            <a:r>
              <a:rPr lang="pt-PT" sz="2200" dirty="0" smtClean="0"/>
              <a:t>- Seguro de viagem</a:t>
            </a:r>
            <a:br>
              <a:rPr lang="pt-PT" sz="2200" dirty="0" smtClean="0"/>
            </a:br>
            <a:r>
              <a:rPr lang="pt-PT" sz="2200" dirty="0" smtClean="0"/>
              <a:t>- Tutor nas empresas responsável pelos estágios</a:t>
            </a:r>
            <a:br>
              <a:rPr lang="pt-PT" sz="2200" dirty="0" smtClean="0"/>
            </a:br>
            <a:r>
              <a:rPr lang="pt-PT" sz="2200" dirty="0" smtClean="0"/>
              <a:t>- Tutor da mobilidade no país de acolhimento responsável por ajudar os alunos na cidade, apresentar nos locais de estágio, orientar nos transportes, resolver problemas que podem surgir (perda de documentos, problemas de saúde, etc…)</a:t>
            </a:r>
            <a:br>
              <a:rPr lang="pt-PT" sz="2200" dirty="0" smtClean="0"/>
            </a:br>
            <a:r>
              <a:rPr lang="pt-PT" sz="2200" dirty="0" smtClean="0"/>
              <a:t>- Acompanhamento pela Equipa Erasmus + AEHN</a:t>
            </a:r>
            <a:br>
              <a:rPr lang="pt-PT" sz="2200" dirty="0" smtClean="0"/>
            </a:br>
            <a:r>
              <a:rPr lang="pt-PT" sz="2200" dirty="0" smtClean="0"/>
              <a:t>- Curso de línguas OLS (</a:t>
            </a:r>
            <a:r>
              <a:rPr lang="pt-PT" sz="2200" dirty="0" err="1" smtClean="0"/>
              <a:t>on</a:t>
            </a:r>
            <a:r>
              <a:rPr lang="pt-PT" sz="2200" dirty="0" smtClean="0"/>
              <a:t> </a:t>
            </a:r>
            <a:r>
              <a:rPr lang="pt-PT" sz="2200" dirty="0" err="1" smtClean="0"/>
              <a:t>line</a:t>
            </a:r>
            <a:r>
              <a:rPr lang="pt-PT" sz="2200" dirty="0" smtClean="0"/>
              <a:t>)</a:t>
            </a:r>
            <a:br>
              <a:rPr lang="pt-PT" sz="2200" dirty="0" smtClean="0"/>
            </a:br>
            <a:r>
              <a:rPr lang="pt-PT" sz="2200" dirty="0" smtClean="0"/>
              <a:t/>
            </a:r>
            <a:br>
              <a:rPr lang="pt-PT" sz="2200" dirty="0" smtClean="0"/>
            </a:br>
            <a:r>
              <a:rPr lang="pt-PT" sz="2200" b="1" dirty="0" smtClean="0"/>
              <a:t>NUNCA vão estar sem acompanhamento de apoio</a:t>
            </a:r>
            <a:endParaRPr lang="pt-PT" b="1"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404664"/>
            <a:ext cx="2383160" cy="680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Image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8224" y="309993"/>
            <a:ext cx="2032000" cy="869950"/>
          </a:xfrm>
          <a:prstGeom prst="rect">
            <a:avLst/>
          </a:prstGeom>
        </p:spPr>
      </p:pic>
    </p:spTree>
    <p:extLst>
      <p:ext uri="{BB962C8B-B14F-4D97-AF65-F5344CB8AC3E}">
        <p14:creationId xmlns:p14="http://schemas.microsoft.com/office/powerpoint/2010/main" val="4280597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11560" y="1268761"/>
            <a:ext cx="7772400" cy="720080"/>
          </a:xfrm>
        </p:spPr>
        <p:txBody>
          <a:bodyPr>
            <a:normAutofit/>
          </a:bodyPr>
          <a:lstStyle/>
          <a:p>
            <a:r>
              <a:rPr lang="pt-PT" sz="3600" dirty="0" smtClean="0"/>
              <a:t>Condições para participar: </a:t>
            </a:r>
            <a:endParaRPr lang="pt-PT" sz="3600" dirty="0"/>
          </a:p>
        </p:txBody>
      </p:sp>
      <p:sp>
        <p:nvSpPr>
          <p:cNvPr id="3" name="Subtítulo 2"/>
          <p:cNvSpPr>
            <a:spLocks noGrp="1"/>
          </p:cNvSpPr>
          <p:nvPr>
            <p:ph type="subTitle" idx="1"/>
          </p:nvPr>
        </p:nvSpPr>
        <p:spPr>
          <a:xfrm>
            <a:off x="395536" y="2204864"/>
            <a:ext cx="8280920" cy="4104456"/>
          </a:xfrm>
        </p:spPr>
        <p:txBody>
          <a:bodyPr>
            <a:normAutofit/>
          </a:bodyPr>
          <a:lstStyle/>
          <a:p>
            <a:pPr marL="457200" indent="-457200" algn="just">
              <a:buFont typeface="Wingdings" panose="05000000000000000000" pitchFamily="2" charset="2"/>
              <a:buChar char="ü"/>
            </a:pPr>
            <a:r>
              <a:rPr lang="pt-PT" sz="2400" dirty="0" smtClean="0">
                <a:solidFill>
                  <a:schemeClr val="tx1"/>
                </a:solidFill>
              </a:rPr>
              <a:t>Alunos motivados e empenhados em adquirir experiência profissional numa empresa em outro país;</a:t>
            </a:r>
          </a:p>
          <a:p>
            <a:pPr marL="457200" indent="-457200" algn="just">
              <a:buFont typeface="Wingdings" panose="05000000000000000000" pitchFamily="2" charset="2"/>
              <a:buChar char="ü"/>
            </a:pPr>
            <a:r>
              <a:rPr lang="pt-PT" sz="2400" dirty="0" smtClean="0">
                <a:solidFill>
                  <a:schemeClr val="tx1"/>
                </a:solidFill>
              </a:rPr>
              <a:t>Devem ter todos os módulos concluídos antes do início da mobilidade;</a:t>
            </a:r>
          </a:p>
          <a:p>
            <a:pPr marL="457200" indent="-457200" algn="just">
              <a:buFont typeface="Wingdings" panose="05000000000000000000" pitchFamily="2" charset="2"/>
              <a:buChar char="ü"/>
            </a:pPr>
            <a:r>
              <a:rPr lang="pt-PT" sz="2400" dirty="0" smtClean="0">
                <a:solidFill>
                  <a:schemeClr val="tx1"/>
                </a:solidFill>
              </a:rPr>
              <a:t>Devem entregar e apresentar a PAP antes do início da mobilidade.</a:t>
            </a:r>
          </a:p>
          <a:p>
            <a:pPr marL="457200" indent="-457200" algn="just">
              <a:buFont typeface="Wingdings" panose="05000000000000000000" pitchFamily="2" charset="2"/>
              <a:buChar char="ü"/>
            </a:pPr>
            <a:r>
              <a:rPr lang="pt-PT" sz="2400" dirty="0" smtClean="0">
                <a:solidFill>
                  <a:schemeClr val="tx1"/>
                </a:solidFill>
              </a:rPr>
              <a:t>Podem participar alunos que estejam só a concluir módulos em atraso e já tenham apresentado no ano </a:t>
            </a:r>
            <a:r>
              <a:rPr lang="pt-PT" sz="2400" dirty="0" err="1" smtClean="0">
                <a:solidFill>
                  <a:schemeClr val="tx1"/>
                </a:solidFill>
              </a:rPr>
              <a:t>letivo</a:t>
            </a:r>
            <a:r>
              <a:rPr lang="pt-PT" sz="2400" dirty="0" smtClean="0">
                <a:solidFill>
                  <a:schemeClr val="tx1"/>
                </a:solidFill>
              </a:rPr>
              <a:t> passado a PAP e com as horas de estágio realizadas.</a:t>
            </a:r>
          </a:p>
          <a:p>
            <a:pPr marL="457200" indent="-457200" algn="just">
              <a:buFont typeface="Wingdings" panose="05000000000000000000" pitchFamily="2" charset="2"/>
              <a:buChar char="ü"/>
            </a:pPr>
            <a:r>
              <a:rPr lang="pt-PT" sz="2400" dirty="0" smtClean="0">
                <a:solidFill>
                  <a:schemeClr val="tx1"/>
                </a:solidFill>
              </a:rPr>
              <a:t>30 horas realizadas do curso OLS.</a:t>
            </a:r>
          </a:p>
          <a:p>
            <a:pPr marL="457200" indent="-457200" algn="just">
              <a:buFont typeface="Wingdings" panose="05000000000000000000" pitchFamily="2" charset="2"/>
              <a:buChar char="ü"/>
            </a:pPr>
            <a:endParaRPr lang="pt-PT" sz="2400" dirty="0">
              <a:solidFill>
                <a:schemeClr val="tx1"/>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404664"/>
            <a:ext cx="2383160" cy="680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Image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8224" y="309993"/>
            <a:ext cx="2032000" cy="869950"/>
          </a:xfrm>
          <a:prstGeom prst="rect">
            <a:avLst/>
          </a:prstGeom>
        </p:spPr>
      </p:pic>
    </p:spTree>
    <p:extLst>
      <p:ext uri="{BB962C8B-B14F-4D97-AF65-F5344CB8AC3E}">
        <p14:creationId xmlns:p14="http://schemas.microsoft.com/office/powerpoint/2010/main" val="793252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3568" y="1484784"/>
            <a:ext cx="7772400" cy="1470025"/>
          </a:xfrm>
        </p:spPr>
        <p:txBody>
          <a:bodyPr/>
          <a:lstStyle/>
          <a:p>
            <a:r>
              <a:rPr lang="pt-PT" dirty="0" err="1" smtClean="0"/>
              <a:t>Seleção</a:t>
            </a:r>
            <a:r>
              <a:rPr lang="pt-PT" dirty="0" smtClean="0"/>
              <a:t> de Candidatos</a:t>
            </a:r>
            <a:endParaRPr lang="pt-PT"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404664"/>
            <a:ext cx="2383160" cy="680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Image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8224" y="309993"/>
            <a:ext cx="2032000" cy="869950"/>
          </a:xfrm>
          <a:prstGeom prst="rect">
            <a:avLst/>
          </a:prstGeom>
        </p:spPr>
      </p:pic>
      <p:sp>
        <p:nvSpPr>
          <p:cNvPr id="3" name="CaixaDeTexto 2"/>
          <p:cNvSpPr txBox="1"/>
          <p:nvPr/>
        </p:nvSpPr>
        <p:spPr>
          <a:xfrm>
            <a:off x="1483152" y="3140968"/>
            <a:ext cx="6264696" cy="1846659"/>
          </a:xfrm>
          <a:prstGeom prst="rect">
            <a:avLst/>
          </a:prstGeom>
          <a:noFill/>
        </p:spPr>
        <p:txBody>
          <a:bodyPr wrap="square" rtlCol="0">
            <a:spAutoFit/>
          </a:bodyPr>
          <a:lstStyle/>
          <a:p>
            <a:pPr marL="285750" indent="-285750">
              <a:buFontTx/>
              <a:buChar char="-"/>
            </a:pPr>
            <a:r>
              <a:rPr lang="pt-PT" sz="3200" dirty="0" smtClean="0"/>
              <a:t>Entrevista</a:t>
            </a:r>
          </a:p>
          <a:p>
            <a:pPr marL="285750" indent="-285750">
              <a:buFontTx/>
              <a:buChar char="-"/>
            </a:pPr>
            <a:r>
              <a:rPr lang="pt-PT" sz="3200" dirty="0" smtClean="0"/>
              <a:t>Critérios de </a:t>
            </a:r>
            <a:r>
              <a:rPr lang="pt-PT" sz="3200" dirty="0" err="1" smtClean="0"/>
              <a:t>seleção</a:t>
            </a:r>
            <a:r>
              <a:rPr lang="pt-PT" sz="3200" dirty="0" smtClean="0"/>
              <a:t> descritos no </a:t>
            </a:r>
            <a:r>
              <a:rPr lang="pt-PT" sz="3200" dirty="0" err="1" smtClean="0"/>
              <a:t>projeto</a:t>
            </a:r>
            <a:endParaRPr lang="pt-PT" sz="3200" dirty="0" smtClean="0"/>
          </a:p>
          <a:p>
            <a:pPr marL="285750" indent="-285750">
              <a:buFontTx/>
              <a:buChar char="-"/>
            </a:pPr>
            <a:endParaRPr lang="pt-PT" dirty="0"/>
          </a:p>
        </p:txBody>
      </p:sp>
    </p:spTree>
    <p:extLst>
      <p:ext uri="{BB962C8B-B14F-4D97-AF65-F5344CB8AC3E}">
        <p14:creationId xmlns:p14="http://schemas.microsoft.com/office/powerpoint/2010/main" val="172913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3568" y="1412776"/>
            <a:ext cx="7772400" cy="1470025"/>
          </a:xfrm>
        </p:spPr>
        <p:txBody>
          <a:bodyPr/>
          <a:lstStyle/>
          <a:p>
            <a:r>
              <a:rPr lang="pt-PT" dirty="0" smtClean="0"/>
              <a:t>Prazo Inscrições</a:t>
            </a:r>
            <a:endParaRPr lang="pt-PT" dirty="0"/>
          </a:p>
        </p:txBody>
      </p:sp>
      <p:sp>
        <p:nvSpPr>
          <p:cNvPr id="3" name="Subtítulo 2"/>
          <p:cNvSpPr>
            <a:spLocks noGrp="1"/>
          </p:cNvSpPr>
          <p:nvPr>
            <p:ph type="subTitle" idx="1"/>
          </p:nvPr>
        </p:nvSpPr>
        <p:spPr>
          <a:xfrm>
            <a:off x="1403648" y="2708920"/>
            <a:ext cx="6400800" cy="838944"/>
          </a:xfrm>
        </p:spPr>
        <p:txBody>
          <a:bodyPr>
            <a:normAutofit/>
          </a:bodyPr>
          <a:lstStyle/>
          <a:p>
            <a:r>
              <a:rPr lang="pt-PT" sz="4800" dirty="0" smtClean="0">
                <a:solidFill>
                  <a:schemeClr val="tx1"/>
                </a:solidFill>
              </a:rPr>
              <a:t>4 </a:t>
            </a:r>
            <a:r>
              <a:rPr lang="pt-PT" sz="4800" dirty="0" err="1" smtClean="0">
                <a:solidFill>
                  <a:schemeClr val="tx1"/>
                </a:solidFill>
              </a:rPr>
              <a:t>dezembro</a:t>
            </a:r>
            <a:r>
              <a:rPr lang="pt-PT" sz="4800" dirty="0" smtClean="0">
                <a:solidFill>
                  <a:schemeClr val="tx1"/>
                </a:solidFill>
              </a:rPr>
              <a:t> (sábado)</a:t>
            </a:r>
            <a:endParaRPr lang="pt-PT" sz="4800" dirty="0">
              <a:solidFill>
                <a:schemeClr val="tx1"/>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404664"/>
            <a:ext cx="2383160" cy="680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Image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8224" y="309993"/>
            <a:ext cx="2032000" cy="869950"/>
          </a:xfrm>
          <a:prstGeom prst="rect">
            <a:avLst/>
          </a:prstGeom>
        </p:spPr>
      </p:pic>
      <p:sp>
        <p:nvSpPr>
          <p:cNvPr id="6" name="CaixaDeTexto 5"/>
          <p:cNvSpPr txBox="1"/>
          <p:nvPr/>
        </p:nvSpPr>
        <p:spPr>
          <a:xfrm>
            <a:off x="1331640" y="4160726"/>
            <a:ext cx="5256584" cy="369332"/>
          </a:xfrm>
          <a:prstGeom prst="rect">
            <a:avLst/>
          </a:prstGeom>
          <a:noFill/>
        </p:spPr>
        <p:txBody>
          <a:bodyPr wrap="square" rtlCol="0">
            <a:spAutoFit/>
          </a:bodyPr>
          <a:lstStyle/>
          <a:p>
            <a:r>
              <a:rPr lang="pt-PT" dirty="0" smtClean="0"/>
              <a:t>Formulário de Pré-candidatura:</a:t>
            </a:r>
            <a:endParaRPr lang="pt-PT" dirty="0"/>
          </a:p>
        </p:txBody>
      </p:sp>
      <p:sp>
        <p:nvSpPr>
          <p:cNvPr id="7" name="CaixaDeTexto 6"/>
          <p:cNvSpPr txBox="1"/>
          <p:nvPr/>
        </p:nvSpPr>
        <p:spPr>
          <a:xfrm>
            <a:off x="1187624" y="4869160"/>
            <a:ext cx="7056784" cy="584775"/>
          </a:xfrm>
          <a:prstGeom prst="rect">
            <a:avLst/>
          </a:prstGeom>
          <a:noFill/>
        </p:spPr>
        <p:txBody>
          <a:bodyPr wrap="square" rtlCol="0">
            <a:spAutoFit/>
          </a:bodyPr>
          <a:lstStyle/>
          <a:p>
            <a:r>
              <a:rPr lang="pt-PT" sz="3200" dirty="0">
                <a:hlinkClick r:id="rId4"/>
              </a:rPr>
              <a:t>https://</a:t>
            </a:r>
            <a:r>
              <a:rPr lang="pt-PT" sz="3200" dirty="0" smtClean="0">
                <a:hlinkClick r:id="rId4"/>
              </a:rPr>
              <a:t>forms.office.com/r/2Rh4LPE2HL</a:t>
            </a:r>
            <a:r>
              <a:rPr lang="pt-PT" sz="3200" dirty="0" smtClean="0"/>
              <a:t> </a:t>
            </a:r>
            <a:endParaRPr lang="pt-PT" sz="3200" dirty="0"/>
          </a:p>
        </p:txBody>
      </p:sp>
    </p:spTree>
    <p:extLst>
      <p:ext uri="{BB962C8B-B14F-4D97-AF65-F5344CB8AC3E}">
        <p14:creationId xmlns:p14="http://schemas.microsoft.com/office/powerpoint/2010/main" val="2778820990"/>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555</TotalTime>
  <Words>283</Words>
  <Application>Microsoft Office PowerPoint</Application>
  <PresentationFormat>Apresentação no Ecrã (4:3)</PresentationFormat>
  <Paragraphs>42</Paragraphs>
  <Slides>14</Slides>
  <Notes>0</Notes>
  <HiddenSlides>0</HiddenSlides>
  <MMClips>0</MMClips>
  <ScaleCrop>false</ScaleCrop>
  <HeadingPairs>
    <vt:vector size="4" baseType="variant">
      <vt:variant>
        <vt:lpstr>Tema</vt:lpstr>
      </vt:variant>
      <vt:variant>
        <vt:i4>1</vt:i4>
      </vt:variant>
      <vt:variant>
        <vt:lpstr>Títulos dos diapositivos</vt:lpstr>
      </vt:variant>
      <vt:variant>
        <vt:i4>14</vt:i4>
      </vt:variant>
    </vt:vector>
  </HeadingPairs>
  <TitlesOfParts>
    <vt:vector size="15" baseType="lpstr">
      <vt:lpstr>Tema do Office</vt:lpstr>
      <vt:lpstr>Projetos internacionais -mobilidades de aprendizagens</vt:lpstr>
      <vt:lpstr>Projetos de Mobilidades internacionais financiados pela Comunidade Europeia</vt:lpstr>
      <vt:lpstr>15 Vagas ErasmusPro – 100 dias (14 semanas):  Espanha, França, República Checa, Turquia, …. </vt:lpstr>
      <vt:lpstr>6 Vagas ErasmusPro – 98 dias (14 semanas):  4 mobilidades Estónia - Viljandi 2 mobilidades Holanda – Middelburg </vt:lpstr>
      <vt:lpstr>Vagas ErasmusPro – 98 dias (14 semanas):  3 mobilidades Alemanha – Liepzig </vt:lpstr>
      <vt:lpstr>Os alunos participantes: - Viajam sempre em grupos de 2 a 4 alunos - Partilham alojamento - Recebem uma bolsa (paga todas as despesas envolvidas) - Seguro de viagem - Tutor nas empresas responsável pelos estágios - Tutor da mobilidade no país de acolhimento responsável por ajudar os alunos na cidade, apresentar nos locais de estágio, orientar nos transportes, resolver problemas que podem surgir (perda de documentos, problemas de saúde, etc…) - Acompanhamento pela Equipa Erasmus + AEHN - Curso de línguas OLS (on line)  NUNCA vão estar sem acompanhamento de apoio</vt:lpstr>
      <vt:lpstr>Condições para participar: </vt:lpstr>
      <vt:lpstr>Seleção de Candidatos</vt:lpstr>
      <vt:lpstr>Prazo Inscrições</vt:lpstr>
      <vt:lpstr>Página Facebook</vt:lpstr>
      <vt:lpstr>Testemunhos</vt:lpstr>
      <vt:lpstr>FOTOS</vt:lpstr>
      <vt:lpstr>Contatos</vt:lpstr>
      <vt:lpstr>Obrigada</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Projetos internacionais -mobilidades de aprendizagens</dc:title>
  <dc:creator>ritai</dc:creator>
  <cp:lastModifiedBy>ritai</cp:lastModifiedBy>
  <cp:revision>23</cp:revision>
  <dcterms:created xsi:type="dcterms:W3CDTF">2021-03-04T11:20:19Z</dcterms:created>
  <dcterms:modified xsi:type="dcterms:W3CDTF">2021-11-26T01:19:35Z</dcterms:modified>
</cp:coreProperties>
</file>